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3336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ED54-02D3-4066-86A3-85D58F0603B9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2AB8-42A4-489B-9D0A-2B53696F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22AB8-42A4-489B-9D0A-2B53696FAEC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22AB8-42A4-489B-9D0A-2B53696FAEC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22AB8-42A4-489B-9D0A-2B53696FAEC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22AB8-42A4-489B-9D0A-2B53696FAEC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22AB8-42A4-489B-9D0A-2B53696FAEC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F0CA5F-E3D3-4EA3-8E45-A8C273F1B86B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97C0AD-EE1F-4936-BE34-8B6B387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27.gif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Euklid-von-Alexandria_1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Archimedes_(Graphik).gi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4%D0%B0%D0%B9%D0%BB:Nikolay_Ivanovich_Lobachevsky.jpeg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ru.wikipedia.org/wiki/%D0%A4%D0%B0%D0%B9%D0%BB:Eratosthenes.jpg" TargetMode="External"/><Relationship Id="rId4" Type="http://schemas.openxmlformats.org/officeDocument/2006/relationships/hyperlink" Target="http://ru.wikipedia.org/wiki/%D0%A4%D0%B0%D0%B9%D0%BB:Carl_Friedrich_Gauss.jpg" TargetMode="External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71942"/>
            <a:ext cx="8358246" cy="1500198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onotype Corsiva" pitchFamily="66" charset="0"/>
              </a:rPr>
              <a:t>«ЗВЕЗДНЫЙ   ЧАС»</a:t>
            </a:r>
            <a:endParaRPr lang="ru-RU" sz="72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3559" name="Picture 7" descr="C:\Documents and Settings\Егор\Рабочий стол\АНИМАЦИИ\веб-дизайн\звезды\22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5"/>
            <a:ext cx="1928826" cy="2413017"/>
          </a:xfrm>
          <a:prstGeom prst="rect">
            <a:avLst/>
          </a:prstGeom>
          <a:noFill/>
        </p:spPr>
      </p:pic>
      <p:pic>
        <p:nvPicPr>
          <p:cNvPr id="23560" name="Picture 8" descr="C:\Documents and Settings\Егор\Рабочий стол\АНИМАЦИИ\веб-дизайн\звезды\223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643578"/>
            <a:ext cx="6929486" cy="100013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 rot="21053632">
            <a:off x="730371" y="1634031"/>
            <a:ext cx="81506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МАТЕМАТИЧЕСКАЯ ИГРА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429000"/>
            <a:ext cx="1000132" cy="980899"/>
          </a:xfrm>
          <a:prstGeom prst="rect">
            <a:avLst/>
          </a:prstGeom>
          <a:noFill/>
        </p:spPr>
      </p:pic>
      <p:pic>
        <p:nvPicPr>
          <p:cNvPr id="12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357562"/>
            <a:ext cx="1000132" cy="980899"/>
          </a:xfrm>
          <a:prstGeom prst="rect">
            <a:avLst/>
          </a:prstGeom>
          <a:noFill/>
        </p:spPr>
      </p:pic>
      <p:pic>
        <p:nvPicPr>
          <p:cNvPr id="11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1000132" cy="9808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464347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  <a:t>Тропинка к истине сложна,</a:t>
            </a:r>
            <a:b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  <a:t>И потому в мышленье чистом</a:t>
            </a:r>
            <a:b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  <a:t>Отвага дерзкая нужна</a:t>
            </a:r>
            <a:b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3336BD"/>
                </a:solidFill>
                <a:latin typeface="Monotype Corsiva" pitchFamily="66" charset="0"/>
              </a:rPr>
              <a:t>Не менее, чем альпинистам!</a:t>
            </a:r>
            <a:endParaRPr lang="ru-RU" sz="4800" b="1" dirty="0">
              <a:solidFill>
                <a:srgbClr val="3336BD"/>
              </a:solidFill>
              <a:latin typeface="Monotype Corsiva" pitchFamily="66" charset="0"/>
            </a:endParaRPr>
          </a:p>
        </p:txBody>
      </p:sp>
      <p:pic>
        <p:nvPicPr>
          <p:cNvPr id="5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0"/>
            <a:ext cx="1000132" cy="980899"/>
          </a:xfrm>
          <a:prstGeom prst="rect">
            <a:avLst/>
          </a:prstGeom>
          <a:noFill/>
        </p:spPr>
      </p:pic>
      <p:pic>
        <p:nvPicPr>
          <p:cNvPr id="6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643446"/>
            <a:ext cx="1000132" cy="980899"/>
          </a:xfrm>
          <a:prstGeom prst="rect">
            <a:avLst/>
          </a:prstGeom>
          <a:noFill/>
        </p:spPr>
      </p:pic>
      <p:pic>
        <p:nvPicPr>
          <p:cNvPr id="7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68" y="5643578"/>
            <a:ext cx="1000132" cy="980899"/>
          </a:xfrm>
          <a:prstGeom prst="rect">
            <a:avLst/>
          </a:prstGeom>
          <a:noFill/>
        </p:spPr>
      </p:pic>
      <p:pic>
        <p:nvPicPr>
          <p:cNvPr id="8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68" y="0"/>
            <a:ext cx="1000132" cy="980899"/>
          </a:xfrm>
          <a:prstGeom prst="rect">
            <a:avLst/>
          </a:prstGeom>
          <a:noFill/>
        </p:spPr>
      </p:pic>
      <p:pic>
        <p:nvPicPr>
          <p:cNvPr id="9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-214338"/>
            <a:ext cx="1000132" cy="980899"/>
          </a:xfrm>
          <a:prstGeom prst="rect">
            <a:avLst/>
          </a:prstGeom>
          <a:noFill/>
        </p:spPr>
      </p:pic>
      <p:pic>
        <p:nvPicPr>
          <p:cNvPr id="10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572140"/>
            <a:ext cx="1000132" cy="980899"/>
          </a:xfrm>
          <a:prstGeom prst="rect">
            <a:avLst/>
          </a:prstGeom>
          <a:noFill/>
        </p:spPr>
      </p:pic>
      <p:pic>
        <p:nvPicPr>
          <p:cNvPr id="14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2571744"/>
            <a:ext cx="1000132" cy="98089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071670" y="642918"/>
            <a:ext cx="1643074" cy="1571636"/>
            <a:chOff x="2190" y="1320"/>
            <a:chExt cx="1950" cy="165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2190" y="1320"/>
              <a:ext cx="1950" cy="16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>
              <a:off x="2190" y="1320"/>
              <a:ext cx="1950" cy="16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6572264" y="642918"/>
            <a:ext cx="1857388" cy="1619252"/>
            <a:chOff x="6480" y="1200"/>
            <a:chExt cx="2415" cy="2100"/>
          </a:xfrm>
        </p:grpSpPr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6480" y="1200"/>
              <a:ext cx="2415" cy="21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6885" y="1500"/>
              <a:ext cx="1620" cy="154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143108" y="4572008"/>
            <a:ext cx="2357454" cy="1571636"/>
            <a:chOff x="2190" y="4425"/>
            <a:chExt cx="2865" cy="1650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190" y="4425"/>
              <a:ext cx="1950" cy="16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3360" y="4425"/>
              <a:ext cx="1695" cy="165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131" name="AutoShape 11"/>
            <p:cNvCxnSpPr>
              <a:cxnSpLocks noChangeShapeType="1"/>
            </p:cNvCxnSpPr>
            <p:nvPr/>
          </p:nvCxnSpPr>
          <p:spPr bwMode="auto">
            <a:xfrm>
              <a:off x="4140" y="4425"/>
              <a:ext cx="0" cy="165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4000496" y="2357430"/>
            <a:ext cx="1928826" cy="1643074"/>
            <a:chOff x="7095" y="4770"/>
            <a:chExt cx="1800" cy="1380"/>
          </a:xfrm>
        </p:grpSpPr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7095" y="4770"/>
              <a:ext cx="1800" cy="138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7470" y="4770"/>
              <a:ext cx="1335" cy="13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135" name="AutoShape 15"/>
            <p:cNvCxnSpPr>
              <a:cxnSpLocks noChangeShapeType="1"/>
            </p:cNvCxnSpPr>
            <p:nvPr/>
          </p:nvCxnSpPr>
          <p:spPr bwMode="auto">
            <a:xfrm>
              <a:off x="7995" y="4770"/>
              <a:ext cx="705" cy="106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136" name="AutoShape 16"/>
            <p:cNvCxnSpPr>
              <a:cxnSpLocks noChangeShapeType="1"/>
            </p:cNvCxnSpPr>
            <p:nvPr/>
          </p:nvCxnSpPr>
          <p:spPr bwMode="auto">
            <a:xfrm flipH="1">
              <a:off x="7470" y="4770"/>
              <a:ext cx="525" cy="79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6643702" y="4071942"/>
            <a:ext cx="2214578" cy="2143140"/>
            <a:chOff x="4395" y="7830"/>
            <a:chExt cx="2775" cy="2430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4395" y="8535"/>
              <a:ext cx="2010" cy="17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00" y="7830"/>
              <a:ext cx="1770" cy="153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5140" name="AutoShape 20"/>
            <p:cNvCxnSpPr>
              <a:cxnSpLocks noChangeShapeType="1"/>
            </p:cNvCxnSpPr>
            <p:nvPr/>
          </p:nvCxnSpPr>
          <p:spPr bwMode="auto">
            <a:xfrm>
              <a:off x="5235" y="8535"/>
              <a:ext cx="117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141" name="AutoShape 21"/>
            <p:cNvCxnSpPr>
              <a:cxnSpLocks noChangeShapeType="1"/>
            </p:cNvCxnSpPr>
            <p:nvPr/>
          </p:nvCxnSpPr>
          <p:spPr bwMode="auto">
            <a:xfrm>
              <a:off x="6405" y="8535"/>
              <a:ext cx="0" cy="94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357290" y="500042"/>
            <a:ext cx="613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1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7884" y="714356"/>
            <a:ext cx="331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2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728" y="4786322"/>
            <a:ext cx="214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3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7620" y="2786058"/>
            <a:ext cx="433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4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29322" y="4786322"/>
            <a:ext cx="433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5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85918" y="1214422"/>
            <a:ext cx="1409700" cy="152400"/>
            <a:chOff x="2160" y="1920"/>
            <a:chExt cx="2220" cy="240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 flipH="1">
              <a:off x="2160" y="1920"/>
              <a:ext cx="465" cy="12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H="1" flipV="1">
              <a:off x="2160" y="2040"/>
              <a:ext cx="465" cy="12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H="1">
              <a:off x="3915" y="2040"/>
              <a:ext cx="465" cy="12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 flipH="1" flipV="1">
              <a:off x="4005" y="1920"/>
              <a:ext cx="375" cy="12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2160" y="2040"/>
              <a:ext cx="222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571604" y="2500306"/>
            <a:ext cx="1933575" cy="361950"/>
            <a:chOff x="1785" y="2850"/>
            <a:chExt cx="3045" cy="570"/>
          </a:xfrm>
        </p:grpSpPr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2160" y="3135"/>
              <a:ext cx="222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1785" y="2925"/>
              <a:ext cx="375" cy="21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4380" y="3165"/>
              <a:ext cx="450" cy="25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 flipH="1">
              <a:off x="1785" y="3135"/>
              <a:ext cx="375" cy="28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>
              <a:off x="4380" y="2850"/>
              <a:ext cx="375" cy="28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>
            <a:off x="6000760" y="1500174"/>
            <a:ext cx="1409700" cy="0"/>
          </a:xfrm>
          <a:prstGeom prst="straightConnector1">
            <a:avLst/>
          </a:prstGeom>
          <a:ln>
            <a:solidFill>
              <a:srgbClr val="3336BD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>
            <a:off x="6715140" y="2214554"/>
            <a:ext cx="0" cy="1304925"/>
          </a:xfrm>
          <a:prstGeom prst="straightConnector1">
            <a:avLst/>
          </a:prstGeom>
          <a:ln>
            <a:solidFill>
              <a:srgbClr val="3336BD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3929058" y="3929066"/>
            <a:ext cx="1952625" cy="476250"/>
            <a:chOff x="5190" y="5610"/>
            <a:chExt cx="3075" cy="750"/>
          </a:xfrm>
        </p:grpSpPr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7425" y="5610"/>
              <a:ext cx="840" cy="750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190" y="5610"/>
              <a:ext cx="840" cy="750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5625" y="5985"/>
              <a:ext cx="222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4286248" y="5000636"/>
            <a:ext cx="1409700" cy="581025"/>
            <a:chOff x="5835" y="7425"/>
            <a:chExt cx="2220" cy="915"/>
          </a:xfrm>
        </p:grpSpPr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6945" y="7425"/>
              <a:ext cx="1110" cy="915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835" y="7425"/>
              <a:ext cx="1110" cy="915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5835" y="7950"/>
              <a:ext cx="2220" cy="0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785918" y="357166"/>
            <a:ext cx="50006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3042" y="1285860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00364" y="1285860"/>
            <a:ext cx="409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428728" y="2786058"/>
            <a:ext cx="39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14678" y="271462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643702" y="642918"/>
            <a:ext cx="41549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150017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58082" y="15001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286512" y="200024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15074" y="3286124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3071810"/>
            <a:ext cx="50006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7686" y="4214818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072066" y="4214818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57620" y="5072074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715008" y="5072074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714356"/>
            <a:ext cx="5072098" cy="121444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14554"/>
            <a:ext cx="4000528" cy="142876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929198"/>
            <a:ext cx="3571900" cy="107157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4192687"/>
            <a:ext cx="3806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-2)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(-1)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·…·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endParaRPr lang="ru-RU" sz="2800" b="1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2357430"/>
            <a:ext cx="81785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2)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714356"/>
            <a:ext cx="813043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1)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1538" y="3857628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3)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976" y="5143512"/>
            <a:ext cx="838691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4)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1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071670" y="928670"/>
            <a:ext cx="55721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kumimoji="0" lang="ru-RU" sz="7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х+4=х- 15</a:t>
            </a:r>
            <a:endParaRPr kumimoji="0" lang="ru-RU" sz="7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000364" y="2143116"/>
            <a:ext cx="3429024" cy="1071570"/>
            <a:chOff x="3000364" y="2143116"/>
            <a:chExt cx="2714644" cy="1071570"/>
          </a:xfrm>
        </p:grpSpPr>
        <p:pic>
          <p:nvPicPr>
            <p:cNvPr id="3380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00364" y="2143116"/>
              <a:ext cx="1643074" cy="1071570"/>
            </a:xfrm>
            <a:prstGeom prst="rect">
              <a:avLst/>
            </a:prstGeom>
            <a:noFill/>
          </p:spPr>
        </p:pic>
        <p:sp>
          <p:nvSpPr>
            <p:cNvPr id="16" name="Прямоугольник 15"/>
            <p:cNvSpPr/>
            <p:nvPr/>
          </p:nvSpPr>
          <p:spPr>
            <a:xfrm>
              <a:off x="4643438" y="2285992"/>
              <a:ext cx="107157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tabLst>
                  <a:tab pos="1219200" algn="l"/>
                </a:tabLst>
              </a:pPr>
              <a:r>
                <a:rPr lang="ru-RU" sz="5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=4</a:t>
              </a:r>
              <a:endPara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</p:txBody>
        </p:sp>
      </p:grp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14678" y="3500438"/>
            <a:ext cx="32147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19200" algn="l"/>
              </a:tabLst>
            </a:pPr>
            <a:r>
              <a:rPr kumimoji="0" lang="ru-RU" sz="8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8800" b="1" i="0" u="none" strike="noStrike" normalizeH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8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=4</a:t>
            </a:r>
            <a:endParaRPr kumimoji="0" lang="ru-RU" sz="8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5214950"/>
            <a:ext cx="258596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</a:pP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8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-4</a:t>
            </a:r>
            <a:endParaRPr lang="ru-RU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5852" y="1000108"/>
            <a:ext cx="790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1)</a:t>
            </a:r>
            <a:endParaRPr lang="ru-RU" sz="6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2976" y="2214554"/>
            <a:ext cx="805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2)</a:t>
            </a:r>
            <a:endParaRPr lang="ru-RU" sz="6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4414" y="3786190"/>
            <a:ext cx="7729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3)</a:t>
            </a:r>
            <a:endParaRPr lang="ru-RU" sz="6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5357826"/>
            <a:ext cx="8178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4)</a:t>
            </a:r>
            <a:endParaRPr lang="ru-RU" sz="6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5448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effectLst/>
                <a:latin typeface="Times New Roman" pitchFamily="18" charset="0"/>
                <a:cs typeface="Times New Roman" pitchFamily="18" charset="0"/>
              </a:rPr>
              <a:t>Финал</a:t>
            </a:r>
            <a:endParaRPr lang="ru-RU" sz="7200" b="1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6565" y="2015482"/>
            <a:ext cx="7715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 Математические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обгонялки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928670"/>
            <a:ext cx="1928826" cy="1357322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Рабочий стол\АНИМАЦИИ\веб-дизайн\звезды\22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000636"/>
            <a:ext cx="1428760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50px-Hypat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357298"/>
            <a:ext cx="4500594" cy="3786214"/>
          </a:xfrm>
          <a:prstGeom prst="rect">
            <a:avLst/>
          </a:prstGeom>
        </p:spPr>
      </p:pic>
      <p:pic>
        <p:nvPicPr>
          <p:cNvPr id="4" name="Рисунок 3" descr="220px-Hypatia_Raphael_Sanzio_det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1000108"/>
            <a:ext cx="4286280" cy="42148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478634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Назовите имя </a:t>
            </a:r>
            <a:br>
              <a:rPr lang="ru-RU" sz="54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</a:br>
            <a:r>
              <a:rPr lang="ru-RU" sz="54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женщины – математика, которую звали </a:t>
            </a:r>
            <a:br>
              <a:rPr lang="ru-RU" sz="54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</a:br>
            <a:r>
              <a:rPr lang="ru-RU" sz="54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« красавицей – философом»</a:t>
            </a:r>
            <a:endParaRPr lang="ru-RU" sz="54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458344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Арифметика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7166"/>
            <a:ext cx="533400" cy="476250"/>
          </a:xfrm>
          <a:prstGeom prst="rect">
            <a:avLst/>
          </a:prstGeom>
          <a:noFill/>
        </p:spPr>
      </p:pic>
      <p:pic>
        <p:nvPicPr>
          <p:cNvPr id="5" name="Picture 5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72074"/>
            <a:ext cx="533400" cy="476250"/>
          </a:xfrm>
          <a:prstGeom prst="rect">
            <a:avLst/>
          </a:prstGeom>
          <a:noFill/>
        </p:spPr>
      </p:pic>
      <p:pic>
        <p:nvPicPr>
          <p:cNvPr id="6" name="Picture 5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14356"/>
            <a:ext cx="533400" cy="476250"/>
          </a:xfrm>
          <a:prstGeom prst="rect">
            <a:avLst/>
          </a:prstGeom>
          <a:noFill/>
        </p:spPr>
      </p:pic>
      <p:pic>
        <p:nvPicPr>
          <p:cNvPr id="7" name="Picture 5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00570"/>
            <a:ext cx="533400" cy="476250"/>
          </a:xfrm>
          <a:prstGeom prst="rect">
            <a:avLst/>
          </a:prstGeom>
          <a:noFill/>
        </p:spPr>
      </p:pic>
      <p:pic>
        <p:nvPicPr>
          <p:cNvPr id="8" name="Picture 5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736"/>
            <a:ext cx="533400" cy="476250"/>
          </a:xfrm>
          <a:prstGeom prst="rect">
            <a:avLst/>
          </a:prstGeom>
          <a:noFill/>
        </p:spPr>
      </p:pic>
      <p:pic>
        <p:nvPicPr>
          <p:cNvPr id="10" name="Picture 5" descr="10r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214950"/>
            <a:ext cx="1081087" cy="10810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320"/>
            <a:ext cx="8005026" cy="422625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за внимание!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4819" name="Picture 3" descr="C:\Documents and Settings\Егор\Рабочий стол\АНИМАЦИИ\веб-дизайн\звезды\22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16" y="3596874"/>
            <a:ext cx="2390796" cy="2689646"/>
          </a:xfrm>
          <a:prstGeom prst="rect">
            <a:avLst/>
          </a:prstGeom>
          <a:noFill/>
        </p:spPr>
      </p:pic>
      <p:pic>
        <p:nvPicPr>
          <p:cNvPr id="34820" name="Picture 4" descr="C:\Documents and Settings\Егор\Рабочий стол\АНИМАЦИИ\веб-дизайн\звезды\22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500570"/>
            <a:ext cx="2428892" cy="2000264"/>
          </a:xfrm>
          <a:prstGeom prst="rect">
            <a:avLst/>
          </a:prstGeom>
          <a:noFill/>
        </p:spPr>
      </p:pic>
      <p:pic>
        <p:nvPicPr>
          <p:cNvPr id="34821" name="Picture 5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357166"/>
            <a:ext cx="533400" cy="476250"/>
          </a:xfrm>
          <a:prstGeom prst="rect">
            <a:avLst/>
          </a:prstGeom>
          <a:noFill/>
        </p:spPr>
      </p:pic>
      <p:pic>
        <p:nvPicPr>
          <p:cNvPr id="34822" name="Picture 6" descr="C:\Documents and Settings\Егор\Рабочий стол\АНИМАЦИИ\веб-дизайн\звезды\223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642918"/>
            <a:ext cx="533400" cy="476250"/>
          </a:xfrm>
          <a:prstGeom prst="rect">
            <a:avLst/>
          </a:prstGeom>
          <a:noFill/>
        </p:spPr>
      </p:pic>
      <p:pic>
        <p:nvPicPr>
          <p:cNvPr id="34823" name="Picture 7" descr="C:\Documents and Settings\Егор\Рабочий стол\АНИМАЦИИ\веб-дизайн\звезды\222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43900" y="3357562"/>
            <a:ext cx="533400" cy="4762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Математика без границ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1500174"/>
            <a:ext cx="749935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Сегодня с нами те,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Кто хочет учиться с увлеченьем,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Все, кто любит тайны, загадки, приключения,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Все, кто любознателен, трудолюбив, настойчив!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  <p:pic>
        <p:nvPicPr>
          <p:cNvPr id="1026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1000132" cy="980899"/>
          </a:xfrm>
          <a:prstGeom prst="rect">
            <a:avLst/>
          </a:prstGeom>
          <a:noFill/>
        </p:spPr>
      </p:pic>
      <p:pic>
        <p:nvPicPr>
          <p:cNvPr id="5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0"/>
            <a:ext cx="1000132" cy="980899"/>
          </a:xfrm>
          <a:prstGeom prst="rect">
            <a:avLst/>
          </a:prstGeom>
          <a:noFill/>
        </p:spPr>
      </p:pic>
      <p:pic>
        <p:nvPicPr>
          <p:cNvPr id="6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357298"/>
            <a:ext cx="1000132" cy="980899"/>
          </a:xfrm>
          <a:prstGeom prst="rect">
            <a:avLst/>
          </a:prstGeom>
          <a:noFill/>
        </p:spPr>
      </p:pic>
      <p:pic>
        <p:nvPicPr>
          <p:cNvPr id="7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876"/>
            <a:ext cx="1000132" cy="980899"/>
          </a:xfrm>
          <a:prstGeom prst="rect">
            <a:avLst/>
          </a:prstGeom>
          <a:noFill/>
        </p:spPr>
      </p:pic>
      <p:pic>
        <p:nvPicPr>
          <p:cNvPr id="8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000504"/>
            <a:ext cx="1000132" cy="980899"/>
          </a:xfrm>
          <a:prstGeom prst="rect">
            <a:avLst/>
          </a:prstGeom>
          <a:noFill/>
        </p:spPr>
      </p:pic>
      <p:pic>
        <p:nvPicPr>
          <p:cNvPr id="9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500702"/>
            <a:ext cx="1000132" cy="980899"/>
          </a:xfrm>
          <a:prstGeom prst="rect">
            <a:avLst/>
          </a:prstGeom>
          <a:noFill/>
        </p:spPr>
      </p:pic>
      <p:pic>
        <p:nvPicPr>
          <p:cNvPr id="10" name="Picture 2" descr="C:\Documents and Settings\Егор\Рабочий стол\АНИМАЦИИ\веб-дизайн\звезды\22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715016"/>
            <a:ext cx="1000132" cy="9808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54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effectLst/>
                <a:latin typeface="Times New Roman" pitchFamily="18" charset="0"/>
                <a:cs typeface="Times New Roman" pitchFamily="18" charset="0"/>
              </a:rPr>
              <a:t>ТУР </a:t>
            </a:r>
            <a:r>
              <a:rPr lang="en-US" sz="7200" b="1" dirty="0" smtClean="0"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7200" dirty="0" smtClean="0">
                <a:latin typeface="Times New Roman"/>
                <a:cs typeface="Times New Roman"/>
              </a:rPr>
              <a:t/>
            </a:r>
            <a:br>
              <a:rPr lang="ru-RU" sz="7200" dirty="0" smtClean="0">
                <a:latin typeface="Times New Roman"/>
                <a:cs typeface="Times New Roman"/>
              </a:rPr>
            </a:br>
            <a:endParaRPr lang="ru-RU" sz="7200" b="1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121670">
            <a:off x="1136565" y="2015482"/>
            <a:ext cx="7715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«Великие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ученые – математики»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928670"/>
            <a:ext cx="1928826" cy="1357322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Рабочий стол\АНИМАЦИИ\веб-дизайн\звезды\222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5000636"/>
            <a:ext cx="1428760" cy="128588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html:file://C:\Documents%20and%20Settings\Егор\Рабочий%20стол\МАТЕМАТИКА\Новая%20папка%20(4)\Архимед%20—%20Википедия.mht!http://upload.wikimedia.org/wikipedia/commons/thumb/b/bf/Archimedes_%28Graphik%29.gif/220px-Archimedes_%28Graphik%29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95326" y="214290"/>
            <a:ext cx="1762303" cy="23526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076" name="Picture 4" descr="Carl Friedrich Gaus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285729"/>
            <a:ext cx="2000264" cy="2357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Nikolay Ivanovich Lobachevsky.jpe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357166"/>
            <a:ext cx="2290763" cy="2643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80" name="Picture 8" descr="Euklid-von-Alexandria 1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4414" y="3286124"/>
            <a:ext cx="1905000" cy="22574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082" name="Picture 10" descr="Eratosthene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86182" y="3357562"/>
            <a:ext cx="1905000" cy="26574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14480" y="2643182"/>
            <a:ext cx="111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Архимед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26431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К.Гаусс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7" y="300037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Н.И.Лобачевский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592933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Евклид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Эратосфен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Егор\Мои документы\Мои рисунки\200px-Francois_Viete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86512" y="3643314"/>
            <a:ext cx="2149231" cy="23574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TextBox 13"/>
          <p:cNvSpPr txBox="1"/>
          <p:nvPr/>
        </p:nvSpPr>
        <p:spPr>
          <a:xfrm>
            <a:off x="7072330" y="6215082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Ф.Виет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54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effectLst/>
                <a:latin typeface="Times New Roman" pitchFamily="18" charset="0"/>
                <a:cs typeface="Times New Roman" pitchFamily="18" charset="0"/>
              </a:rPr>
              <a:t>ТУР </a:t>
            </a:r>
            <a:r>
              <a:rPr lang="en-US" sz="7200" b="1" dirty="0" smtClean="0"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200" b="1" dirty="0" smtClean="0">
                <a:effectLst/>
                <a:latin typeface="Times New Roman"/>
                <a:cs typeface="Times New Roman"/>
              </a:rPr>
              <a:t>I</a:t>
            </a:r>
            <a:r>
              <a:rPr lang="ru-RU" sz="7200" dirty="0" smtClean="0">
                <a:latin typeface="Times New Roman"/>
                <a:cs typeface="Times New Roman"/>
              </a:rPr>
              <a:t/>
            </a:r>
            <a:br>
              <a:rPr lang="ru-RU" sz="7200" dirty="0" smtClean="0">
                <a:latin typeface="Times New Roman"/>
                <a:cs typeface="Times New Roman"/>
              </a:rPr>
            </a:br>
            <a:endParaRPr lang="ru-RU" sz="7200" b="1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121670">
            <a:off x="1136565" y="2015482"/>
            <a:ext cx="7715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Математический ералаш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928670"/>
            <a:ext cx="1928826" cy="1357322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Рабочий стол\АНИМАЦИИ\веб-дизайн\звезды\22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000636"/>
            <a:ext cx="1428760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285860"/>
            <a:ext cx="1476000" cy="1440000"/>
          </a:xfrm>
          <a:noFill/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Documents and Settings\Егор\Рабочий стол\АНИМАЦИИ\веб-дизайн\звезды\223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-285776"/>
            <a:ext cx="2443178" cy="2035982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Рабочий стол\АНИМАЦИИ\GLITTER\другие\канц. принадлежности\49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928670"/>
            <a:ext cx="142875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14414" y="3214686"/>
            <a:ext cx="76438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stral" pitchFamily="66" charset="0"/>
              </a:rPr>
              <a:t>ПОСЛЕДОВАТЕЛЬНОСТЬ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istral" pitchFamily="66" charset="0"/>
            </a:endParaRPr>
          </a:p>
        </p:txBody>
      </p:sp>
      <p:pic>
        <p:nvPicPr>
          <p:cNvPr id="9" name="Picture 5" descr="10r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5214950"/>
            <a:ext cx="1081087" cy="10810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54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effectLst/>
                <a:latin typeface="Times New Roman" pitchFamily="18" charset="0"/>
                <a:cs typeface="Times New Roman" pitchFamily="18" charset="0"/>
              </a:rPr>
              <a:t>ТУР </a:t>
            </a:r>
            <a:r>
              <a:rPr lang="en-US" sz="7200" b="1" dirty="0" smtClean="0"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200" b="1" dirty="0" smtClean="0">
                <a:effectLst/>
                <a:latin typeface="Times New Roman"/>
                <a:cs typeface="Times New Roman"/>
              </a:rPr>
              <a:t>II</a:t>
            </a:r>
            <a:r>
              <a:rPr lang="ru-RU" sz="7200" dirty="0" smtClean="0">
                <a:latin typeface="Times New Roman"/>
                <a:cs typeface="Times New Roman"/>
              </a:rPr>
              <a:t/>
            </a:r>
            <a:br>
              <a:rPr lang="ru-RU" sz="7200" dirty="0" smtClean="0">
                <a:latin typeface="Times New Roman"/>
                <a:cs typeface="Times New Roman"/>
              </a:rPr>
            </a:br>
            <a:endParaRPr lang="ru-RU" sz="7200" b="1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121670">
            <a:off x="1136565" y="2430980"/>
            <a:ext cx="7715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лабиринте мысли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714356"/>
            <a:ext cx="1928826" cy="1357322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Рабочий стол\АНИМАЦИИ\веб-дизайн\звезды\22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000636"/>
            <a:ext cx="1428760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Егор\Мои документы\Мои рисунки\250px-Blaise_pas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52"/>
            <a:ext cx="2500330" cy="2620346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Мои документы\Мои рисунки\320px-Alexis_Clair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5322" y="285728"/>
            <a:ext cx="2160015" cy="2571768"/>
          </a:xfrm>
          <a:prstGeom prst="rect">
            <a:avLst/>
          </a:prstGeom>
          <a:noFill/>
        </p:spPr>
      </p:pic>
      <p:pic>
        <p:nvPicPr>
          <p:cNvPr id="2052" name="Picture 4" descr="C:\Documents and Settings\Егор\Мои документы\Мои рисунки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357562"/>
            <a:ext cx="1905000" cy="2686050"/>
          </a:xfrm>
          <a:prstGeom prst="rect">
            <a:avLst/>
          </a:prstGeom>
          <a:noFill/>
        </p:spPr>
      </p:pic>
      <p:pic>
        <p:nvPicPr>
          <p:cNvPr id="2053" name="Picture 5" descr="C:\Documents and Settings\Егор\Мои документы\Мои рисунки\250px-Galoi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429000"/>
            <a:ext cx="2143140" cy="26060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57356" y="264318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Блез Паскаль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2928935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Алексис Клеро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61436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Гамильтон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6215082"/>
            <a:ext cx="197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Monotype Corsiva" pitchFamily="66" charset="0"/>
              </a:rPr>
              <a:t>Эварист</a:t>
            </a:r>
            <a:r>
              <a:rPr lang="ru-RU" sz="2400" b="1" dirty="0" smtClean="0">
                <a:latin typeface="Monotype Corsiva" pitchFamily="66" charset="0"/>
              </a:rPr>
              <a:t>  Галуа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54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effectLst/>
                <a:latin typeface="Times New Roman" pitchFamily="18" charset="0"/>
                <a:cs typeface="Times New Roman" pitchFamily="18" charset="0"/>
              </a:rPr>
              <a:t>ТУР </a:t>
            </a:r>
            <a:r>
              <a:rPr lang="en-US" sz="7200" b="1" dirty="0" smtClean="0"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200" b="1" dirty="0" smtClean="0">
                <a:effectLst/>
                <a:latin typeface="Times New Roman"/>
                <a:cs typeface="Times New Roman"/>
              </a:rPr>
              <a:t>V</a:t>
            </a:r>
            <a:r>
              <a:rPr lang="ru-RU" sz="7200" dirty="0" smtClean="0">
                <a:latin typeface="Times New Roman"/>
                <a:cs typeface="Times New Roman"/>
              </a:rPr>
              <a:t/>
            </a:r>
            <a:br>
              <a:rPr lang="ru-RU" sz="7200" dirty="0" smtClean="0">
                <a:latin typeface="Times New Roman"/>
                <a:cs typeface="Times New Roman"/>
              </a:rPr>
            </a:br>
            <a:endParaRPr lang="ru-RU" sz="7200" b="1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121670">
            <a:off x="1136565" y="2430980"/>
            <a:ext cx="7715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 Логика в математике»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Егор\Рабочий стол\АНИМАЦИИ\веб-дизайн\звезды\22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928670"/>
            <a:ext cx="1928826" cy="1357322"/>
          </a:xfrm>
          <a:prstGeom prst="rect">
            <a:avLst/>
          </a:prstGeom>
          <a:noFill/>
        </p:spPr>
      </p:pic>
      <p:pic>
        <p:nvPicPr>
          <p:cNvPr id="2051" name="Picture 3" descr="C:\Documents and Settings\Егор\Рабочий стол\АНИМАЦИИ\веб-дизайн\звезды\22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000636"/>
            <a:ext cx="1428760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</TotalTime>
  <Words>156</Words>
  <Application>Microsoft Office PowerPoint</Application>
  <PresentationFormat>Экран (4:3)</PresentationFormat>
  <Paragraphs>72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Слайд 1</vt:lpstr>
      <vt:lpstr>Математика без границ</vt:lpstr>
      <vt:lpstr>ТУР I </vt:lpstr>
      <vt:lpstr>Слайд 4</vt:lpstr>
      <vt:lpstr>ТУР II </vt:lpstr>
      <vt:lpstr>П</vt:lpstr>
      <vt:lpstr>ТУР III </vt:lpstr>
      <vt:lpstr>Слайд 8</vt:lpstr>
      <vt:lpstr>ТУР IV </vt:lpstr>
      <vt:lpstr>Тропинка к истине сложна, И потому в мышленье чистом Отвага дерзкая нужна Не менее, чем альпинистам!</vt:lpstr>
      <vt:lpstr>Слайд 11</vt:lpstr>
      <vt:lpstr>Слайд 12</vt:lpstr>
      <vt:lpstr>Слайд 13</vt:lpstr>
      <vt:lpstr>Слайд 14</vt:lpstr>
      <vt:lpstr>Финал</vt:lpstr>
      <vt:lpstr>Назовите имя  женщины – математика, которую звали  « красавицей – философом»</vt:lpstr>
      <vt:lpstr>Арифметика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</dc:creator>
  <cp:lastModifiedBy>Егор</cp:lastModifiedBy>
  <cp:revision>40</cp:revision>
  <dcterms:created xsi:type="dcterms:W3CDTF">2010-12-07T15:36:30Z</dcterms:created>
  <dcterms:modified xsi:type="dcterms:W3CDTF">2010-12-25T04:31:34Z</dcterms:modified>
</cp:coreProperties>
</file>